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B9464-E2FF-4599-8C6F-4862D4FA553D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1" csCatId="colorful" phldr="1"/>
      <dgm:spPr/>
    </dgm:pt>
    <dgm:pt modelId="{87A6979E-4355-4A47-801F-8B4EA403818B}">
      <dgm:prSet phldrT="[Texto]"/>
      <dgm:spPr/>
      <dgm:t>
        <a:bodyPr/>
        <a:lstStyle/>
        <a:p>
          <a:r>
            <a:rPr lang="es-ES" dirty="0" smtClean="0"/>
            <a:t>La estructura social del antiguo régimen </a:t>
          </a:r>
          <a:endParaRPr lang="es-ES" dirty="0"/>
        </a:p>
      </dgm:t>
    </dgm:pt>
    <dgm:pt modelId="{E381B334-A966-4709-A168-D3D99D3A8A97}" type="parTrans" cxnId="{E286F2C5-F2F2-4062-AABD-3D9A0D886040}">
      <dgm:prSet/>
      <dgm:spPr/>
      <dgm:t>
        <a:bodyPr/>
        <a:lstStyle/>
        <a:p>
          <a:endParaRPr lang="es-ES"/>
        </a:p>
      </dgm:t>
    </dgm:pt>
    <dgm:pt modelId="{8DA1849A-0584-4CC0-8B93-E9CB45F270EA}" type="sibTrans" cxnId="{E286F2C5-F2F2-4062-AABD-3D9A0D886040}">
      <dgm:prSet/>
      <dgm:spPr/>
      <dgm:t>
        <a:bodyPr/>
        <a:lstStyle/>
        <a:p>
          <a:endParaRPr lang="es-ES"/>
        </a:p>
      </dgm:t>
    </dgm:pt>
    <dgm:pt modelId="{4A229176-1CAF-43D5-852B-AA249262CE1E}" type="pres">
      <dgm:prSet presAssocID="{051B9464-E2FF-4599-8C6F-4862D4FA553D}" presName="Name0" presStyleCnt="0">
        <dgm:presLayoutVars>
          <dgm:chMax/>
          <dgm:chPref/>
          <dgm:dir/>
        </dgm:presLayoutVars>
      </dgm:prSet>
      <dgm:spPr/>
    </dgm:pt>
    <dgm:pt modelId="{300E64C2-081C-4A09-8863-41D1A68AD5D2}" type="pres">
      <dgm:prSet presAssocID="{87A6979E-4355-4A47-801F-8B4EA403818B}" presName="composite" presStyleCnt="0"/>
      <dgm:spPr/>
    </dgm:pt>
    <dgm:pt modelId="{12BE0BC9-CAD9-482A-BA1E-4F9C36A636D7}" type="pres">
      <dgm:prSet presAssocID="{87A6979E-4355-4A47-801F-8B4EA403818B}" presName="Accent" presStyleLbl="alignNode1" presStyleIdx="0" presStyleCnt="1">
        <dgm:presLayoutVars>
          <dgm:chMax val="0"/>
          <dgm:chPref val="0"/>
        </dgm:presLayoutVars>
      </dgm:prSet>
      <dgm:spPr/>
    </dgm:pt>
    <dgm:pt modelId="{1C4AAF71-AE8C-48E7-B2D0-6A0494E8D76F}" type="pres">
      <dgm:prSet presAssocID="{87A6979E-4355-4A47-801F-8B4EA403818B}" presName="Image" presStyleLbl="bgImgPlace1" presStyleIdx="0" presStyleCnt="1" custScaleY="12526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2F5418-3C65-431F-B574-E77E836CEF36}" type="pres">
      <dgm:prSet presAssocID="{87A6979E-4355-4A47-801F-8B4EA403818B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B4198-3B9A-4E5B-9F49-726212938A52}" type="pres">
      <dgm:prSet presAssocID="{87A6979E-4355-4A47-801F-8B4EA403818B}" presName="Space" presStyleCnt="0">
        <dgm:presLayoutVars>
          <dgm:chMax val="0"/>
          <dgm:chPref val="0"/>
        </dgm:presLayoutVars>
      </dgm:prSet>
      <dgm:spPr/>
    </dgm:pt>
  </dgm:ptLst>
  <dgm:cxnLst>
    <dgm:cxn modelId="{E286F2C5-F2F2-4062-AABD-3D9A0D886040}" srcId="{051B9464-E2FF-4599-8C6F-4862D4FA553D}" destId="{87A6979E-4355-4A47-801F-8B4EA403818B}" srcOrd="0" destOrd="0" parTransId="{E381B334-A966-4709-A168-D3D99D3A8A97}" sibTransId="{8DA1849A-0584-4CC0-8B93-E9CB45F270EA}"/>
    <dgm:cxn modelId="{56A11F00-48FC-4DDB-99DD-852CBD0C6EED}" type="presOf" srcId="{051B9464-E2FF-4599-8C6F-4862D4FA553D}" destId="{4A229176-1CAF-43D5-852B-AA249262CE1E}" srcOrd="0" destOrd="0" presId="urn:microsoft.com/office/officeart/2008/layout/AlternatingPictureCircles"/>
    <dgm:cxn modelId="{BA994C69-7EBA-4DCD-8B00-66148BE5C886}" type="presOf" srcId="{87A6979E-4355-4A47-801F-8B4EA403818B}" destId="{EB2F5418-3C65-431F-B574-E77E836CEF36}" srcOrd="0" destOrd="0" presId="urn:microsoft.com/office/officeart/2008/layout/AlternatingPictureCircles"/>
    <dgm:cxn modelId="{92D883DE-1CBB-4597-B450-F9CA4DB094CF}" type="presParOf" srcId="{4A229176-1CAF-43D5-852B-AA249262CE1E}" destId="{300E64C2-081C-4A09-8863-41D1A68AD5D2}" srcOrd="0" destOrd="0" presId="urn:microsoft.com/office/officeart/2008/layout/AlternatingPictureCircles"/>
    <dgm:cxn modelId="{D04C243E-EA0C-4B1A-BC08-D2F60405CD5B}" type="presParOf" srcId="{300E64C2-081C-4A09-8863-41D1A68AD5D2}" destId="{12BE0BC9-CAD9-482A-BA1E-4F9C36A636D7}" srcOrd="0" destOrd="0" presId="urn:microsoft.com/office/officeart/2008/layout/AlternatingPictureCircles"/>
    <dgm:cxn modelId="{FC4B13F9-C0E3-44DD-A5D8-E9EDE765777D}" type="presParOf" srcId="{300E64C2-081C-4A09-8863-41D1A68AD5D2}" destId="{1C4AAF71-AE8C-48E7-B2D0-6A0494E8D76F}" srcOrd="1" destOrd="0" presId="urn:microsoft.com/office/officeart/2008/layout/AlternatingPictureCircles"/>
    <dgm:cxn modelId="{6C49E89F-D672-4A28-91A4-88EBCC7F79AC}" type="presParOf" srcId="{300E64C2-081C-4A09-8863-41D1A68AD5D2}" destId="{EB2F5418-3C65-431F-B574-E77E836CEF36}" srcOrd="2" destOrd="0" presId="urn:microsoft.com/office/officeart/2008/layout/AlternatingPictureCircles"/>
    <dgm:cxn modelId="{581FEB5D-0AB1-4F5B-A44F-424CEEE92407}" type="presParOf" srcId="{300E64C2-081C-4A09-8863-41D1A68AD5D2}" destId="{848B4198-3B9A-4E5B-9F49-726212938A52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E0BC9-CAD9-482A-BA1E-4F9C36A636D7}">
      <dsp:nvSpPr>
        <dsp:cNvPr id="0" name=""/>
        <dsp:cNvSpPr/>
      </dsp:nvSpPr>
      <dsp:spPr>
        <a:xfrm>
          <a:off x="6019205" y="509143"/>
          <a:ext cx="6171557" cy="6171287"/>
        </a:xfrm>
        <a:prstGeom prst="donut">
          <a:avLst>
            <a:gd name="adj" fmla="val 110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AAF71-AE8C-48E7-B2D0-6A0494E8D76F}">
      <dsp:nvSpPr>
        <dsp:cNvPr id="0" name=""/>
        <dsp:cNvSpPr/>
      </dsp:nvSpPr>
      <dsp:spPr>
        <a:xfrm>
          <a:off x="1236" y="143"/>
          <a:ext cx="7590418" cy="71890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F5418-3C65-431F-B574-E77E836CEF36}">
      <dsp:nvSpPr>
        <dsp:cNvPr id="0" name=""/>
        <dsp:cNvSpPr/>
      </dsp:nvSpPr>
      <dsp:spPr>
        <a:xfrm>
          <a:off x="6698162" y="1187955"/>
          <a:ext cx="4813644" cy="4813433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/>
            <a:t>La estructura social del antiguo régimen </a:t>
          </a:r>
          <a:endParaRPr lang="es-ES" sz="5100" kern="1200" dirty="0"/>
        </a:p>
      </dsp:txBody>
      <dsp:txXfrm>
        <a:off x="7403104" y="1892866"/>
        <a:ext cx="3403760" cy="3403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EEE2D6-B911-4321-9DBD-513624F72D8C}" type="datetime1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F921D6-565D-4D46-B49E-39B868360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841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EA1DA7-7293-47F5-8998-8B2766C27158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CB90E-A225-4324-8C33-43B9106088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93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10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E3CCB-C2E1-49E7-86BD-7A925DB030B4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204800-AE63-4C6B-819D-29D4CD6C131B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B6DF4-6F00-4535-B7CC-9C98F3B8162D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DD3E9-47C8-4081-B89F-6857C3B011ED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Cuadro de texto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DB9E4-F9A0-4AE6-813C-FC0AAFF29448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A6A56-6EF1-4138-B0B8-5594E770C97F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4B7A66-59E9-4D30-A920-E06BC9C15493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517856-49C6-4A73-8B8D-B64D54B3920B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04BCB-E93F-4E02-B0C1-FBADA55E8471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A2FD31-B594-452E-B610-3934A826A918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52E81-04FE-434E-B7D4-9742540A052F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25D5A5-9913-4DB5-A162-97D747D75F41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Imagen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25F61-C5B6-412B-9ECD-861620F4441B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24C5B2-7896-4145-ADCD-075FD5BB7C32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81A86-3CA9-4CD5-8521-BF21C09520D2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E194F-A8FE-4512-ADD0-C64274011A03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52455-5BEE-439D-A29A-61EB4B3AD9D8}" type="datetime1">
              <a:rPr lang="es-ES" noProof="0" smtClean="0"/>
              <a:t>06/02/2026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BDE1D860-B2C2-4D44-B960-01ECD0191E11}" type="datetime1">
              <a:rPr lang="es-ES" noProof="0" smtClean="0"/>
              <a:t>06/02/2026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Forma libre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76074B-C45A-40AF-9F6D-1348D176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138686"/>
          </a:xfrm>
        </p:spPr>
        <p:txBody>
          <a:bodyPr rtlCol="0">
            <a:normAutofit/>
          </a:bodyPr>
          <a:lstStyle/>
          <a:p>
            <a:pPr algn="l"/>
            <a:r>
              <a:rPr lang="es-ES" sz="4400" dirty="0" smtClean="0"/>
              <a:t>Título </a:t>
            </a:r>
            <a:r>
              <a:rPr lang="es-ES" sz="4400" dirty="0" err="1" smtClean="0"/>
              <a:t>Lorem</a:t>
            </a:r>
            <a:r>
              <a:rPr lang="es-ES" sz="4400" dirty="0" smtClean="0"/>
              <a:t> </a:t>
            </a:r>
            <a:r>
              <a:rPr lang="es-ES" sz="4400" dirty="0" err="1" smtClean="0"/>
              <a:t>Ipsum</a:t>
            </a:r>
            <a:endParaRPr lang="es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3FCE9-28D4-427E-BF96-E6B19E59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 rtlCol="0">
            <a:normAutofit/>
          </a:bodyPr>
          <a:lstStyle/>
          <a:p>
            <a:pPr algn="l" rtl="0"/>
            <a:r>
              <a:rPr lang="es-ES" sz="1800" dirty="0" err="1" smtClean="0">
                <a:solidFill>
                  <a:srgbClr val="FF2A03"/>
                </a:solidFill>
              </a:rPr>
              <a:t>Sit</a:t>
            </a:r>
            <a:r>
              <a:rPr lang="es-ES" sz="1800" dirty="0" smtClean="0">
                <a:solidFill>
                  <a:srgbClr val="FF2A03"/>
                </a:solidFill>
              </a:rPr>
              <a:t> Dolor </a:t>
            </a:r>
            <a:r>
              <a:rPr lang="es-ES" sz="1800" dirty="0" err="1" smtClean="0">
                <a:solidFill>
                  <a:srgbClr val="FF2A03"/>
                </a:solidFill>
              </a:rPr>
              <a:t>Amet</a:t>
            </a:r>
            <a:endParaRPr lang="es-ES" sz="1800" dirty="0">
              <a:solidFill>
                <a:srgbClr val="FF2A03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1917424"/>
              </p:ext>
            </p:extLst>
          </p:nvPr>
        </p:nvGraphicFramePr>
        <p:xfrm>
          <a:off x="0" y="0"/>
          <a:ext cx="12192000" cy="718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87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 esto hay que tener en cuenta que la estructura social era la siguiente:</a:t>
            </a:r>
            <a:endParaRPr lang="es-MX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6786" y="2077005"/>
            <a:ext cx="4122032" cy="4058751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/>
              <a:t>Clero</a:t>
            </a:r>
          </a:p>
          <a:p>
            <a:pPr algn="ctr"/>
            <a:r>
              <a:rPr lang="es-MX" sz="4400" dirty="0" smtClean="0"/>
              <a:t>Nobleza</a:t>
            </a:r>
          </a:p>
          <a:p>
            <a:pPr algn="ctr"/>
            <a:r>
              <a:rPr lang="es-MX" sz="4400" dirty="0" smtClean="0"/>
              <a:t>Tercer </a:t>
            </a:r>
            <a:r>
              <a:rPr lang="es-MX" sz="4400" dirty="0"/>
              <a:t>Estado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557"/>
            <a:ext cx="6715973" cy="49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3291840" cy="970450"/>
          </a:xfrm>
        </p:spPr>
        <p:txBody>
          <a:bodyPr rtlCol="0" anchor="b">
            <a:normAutofit/>
          </a:bodyPr>
          <a:lstStyle/>
          <a:p>
            <a:r>
              <a:rPr lang="es-E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Desigualdad entre estamentos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07" y="1732449"/>
            <a:ext cx="3581727" cy="4522577"/>
          </a:xfrm>
        </p:spPr>
        <p:txBody>
          <a:bodyPr rtlCol="0" anchor="t">
            <a:normAutofit/>
          </a:bodyPr>
          <a:lstStyle/>
          <a:p>
            <a:pPr>
              <a:spcAft>
                <a:spcPts val="1000"/>
              </a:spcAft>
              <a:buSzPct val="90000"/>
            </a:pPr>
            <a:r>
              <a:rPr lang="es-MX" dirty="0"/>
              <a:t>El clero y la nobleza gozaban de privilegios</a:t>
            </a:r>
            <a:r>
              <a:rPr lang="es-MX" dirty="0" smtClean="0"/>
              <a:t>.</a:t>
            </a:r>
          </a:p>
          <a:p>
            <a:pPr>
              <a:spcAft>
                <a:spcPts val="1000"/>
              </a:spcAft>
              <a:buSzPct val="90000"/>
            </a:pPr>
            <a:r>
              <a:rPr lang="es-MX" dirty="0" smtClean="0"/>
              <a:t>El </a:t>
            </a:r>
            <a:r>
              <a:rPr lang="es-MX" dirty="0"/>
              <a:t>Tercer Estado (campesinos, artesanos y burgueses) era la mayoría de la población</a:t>
            </a:r>
            <a:r>
              <a:rPr lang="es-MX" dirty="0" smtClean="0"/>
              <a:t>.</a:t>
            </a:r>
          </a:p>
          <a:p>
            <a:pPr>
              <a:spcAft>
                <a:spcPts val="1000"/>
              </a:spcAft>
              <a:buSzPct val="90000"/>
            </a:pPr>
            <a:r>
              <a:rPr lang="es-MX" dirty="0" smtClean="0"/>
              <a:t>Los </a:t>
            </a:r>
            <a:r>
              <a:rPr lang="es-MX" dirty="0"/>
              <a:t>estamentos privilegiados no pagaban impuestos o pagaban muy </a:t>
            </a:r>
            <a:r>
              <a:rPr lang="es-MX" dirty="0" smtClean="0"/>
              <a:t>pocos.</a:t>
            </a:r>
          </a:p>
          <a:p>
            <a:pPr>
              <a:spcAft>
                <a:spcPts val="1000"/>
              </a:spcAft>
              <a:buSzPct val="90000"/>
            </a:pPr>
            <a:r>
              <a:rPr lang="es-MX" dirty="0" smtClean="0"/>
              <a:t>El </a:t>
            </a:r>
            <a:r>
              <a:rPr lang="es-MX" dirty="0"/>
              <a:t>Tercer Estado sostenía económicamente al Estado.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0"/>
            <a:ext cx="76390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92955" y="1497496"/>
            <a:ext cx="6411924" cy="5181600"/>
          </a:xfrm>
        </p:spPr>
        <p:txBody>
          <a:bodyPr>
            <a:normAutofit/>
          </a:bodyPr>
          <a:lstStyle/>
          <a:p>
            <a:r>
              <a:rPr lang="es-MX" sz="3200" dirty="0"/>
              <a:t>Las malas cosechas provocaban escasez de alimentos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El </a:t>
            </a:r>
            <a:r>
              <a:rPr lang="es-MX" sz="3200" dirty="0"/>
              <a:t>precio del pan aumentaba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Campesinos </a:t>
            </a:r>
            <a:r>
              <a:rPr lang="es-MX" sz="3200" dirty="0"/>
              <a:t>y trabajadores urbanos sufrían hambre constante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Mientras </a:t>
            </a:r>
            <a:r>
              <a:rPr lang="es-MX" sz="3200" dirty="0"/>
              <a:t>tanto, los estamentos privilegiados mantenían una vida cómoda.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2079" y="739674"/>
            <a:ext cx="499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Hambre y crisis económica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6" y="1696279"/>
            <a:ext cx="5174349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Falta de derechos</a:t>
            </a: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9" r="5009"/>
          <a:stretch>
            <a:fillRect/>
          </a:stretch>
        </p:blipFill>
        <p:spPr>
          <a:xfrm>
            <a:off x="7285460" y="408582"/>
            <a:ext cx="4228049" cy="6341035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527458" y="2439261"/>
            <a:ext cx="6371665" cy="414707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/>
              <a:t>El poder estaba concentrado en el rey</a:t>
            </a:r>
            <a:r>
              <a:rPr lang="es-MX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 smtClean="0"/>
              <a:t>No </a:t>
            </a:r>
            <a:r>
              <a:rPr lang="es-MX" sz="2800" dirty="0"/>
              <a:t>existía igualdad ante la ley</a:t>
            </a:r>
            <a:r>
              <a:rPr lang="es-MX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 smtClean="0"/>
              <a:t>El </a:t>
            </a:r>
            <a:r>
              <a:rPr lang="es-MX" sz="2800" dirty="0"/>
              <a:t>Tercer Estado no participaba en el gobierno</a:t>
            </a:r>
            <a:r>
              <a:rPr lang="es-MX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800" dirty="0" smtClean="0"/>
              <a:t>Las </a:t>
            </a:r>
            <a:r>
              <a:rPr lang="es-MX" sz="2800" dirty="0"/>
              <a:t>decisiones se tomaban sin consultar al pueblo.</a:t>
            </a:r>
          </a:p>
        </p:txBody>
      </p:sp>
    </p:spTree>
    <p:extLst>
      <p:ext uri="{BB962C8B-B14F-4D97-AF65-F5344CB8AC3E}">
        <p14:creationId xmlns:p14="http://schemas.microsoft.com/office/powerpoint/2010/main" val="25815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338" b="25338"/>
          <a:stretch>
            <a:fillRect/>
          </a:stretch>
        </p:blipFill>
        <p:spPr>
          <a:xfrm>
            <a:off x="1153448" y="681757"/>
            <a:ext cx="9845346" cy="3525671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675861" y="5082224"/>
            <a:ext cx="11039061" cy="682472"/>
          </a:xfrm>
        </p:spPr>
        <p:txBody>
          <a:bodyPr>
            <a:noAutofit/>
          </a:bodyPr>
          <a:lstStyle/>
          <a:p>
            <a:r>
              <a:rPr lang="es-MX" sz="2800" dirty="0"/>
              <a:t>La combinación de desigualdad, hambre y falta de derechos generó un profundo descontento social. Estas condiciones explican por qué muchas personas comenzaron a cuestionar el Antiguo Régimen</a:t>
            </a:r>
          </a:p>
        </p:txBody>
      </p:sp>
    </p:spTree>
    <p:extLst>
      <p:ext uri="{BB962C8B-B14F-4D97-AF65-F5344CB8AC3E}">
        <p14:creationId xmlns:p14="http://schemas.microsoft.com/office/powerpoint/2010/main" val="244270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44_TF55991576.potx" id="{99ACE6E6-4832-44C1-B05E-B427BAEC525C}" vid="{42FCA24C-0D4F-4163-B8D5-6F83C9DC6A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C015E-2B6B-4186-AA19-D3C2878D41E9}">
  <ds:schemaRefs>
    <ds:schemaRef ds:uri="http://purl.org/dc/elements/1.1/"/>
    <ds:schemaRef ds:uri="71af3243-3dd4-4a8d-8c0d-dd76da1f02a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214C86-EE31-4BD9-A8DA-4E780954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E4635-D1B4-4307-892D-6B7970BB73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pizarra</Template>
  <TotalTime>0</TotalTime>
  <Words>183</Words>
  <Application>Microsoft Office PowerPoint</Application>
  <PresentationFormat>Panorámica</PresentationFormat>
  <Paragraphs>25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Calisto MT</vt:lpstr>
      <vt:lpstr>Trebuchet MS</vt:lpstr>
      <vt:lpstr>Wingdings</vt:lpstr>
      <vt:lpstr>Wingdings 2</vt:lpstr>
      <vt:lpstr>Pizarra</vt:lpstr>
      <vt:lpstr>Título Lorem Ipsum</vt:lpstr>
      <vt:lpstr>Para esto hay que tener en cuenta que la estructura social era la siguiente:</vt:lpstr>
      <vt:lpstr>Desigualdad entre estamentos</vt:lpstr>
      <vt:lpstr>Presentación de PowerPoint</vt:lpstr>
      <vt:lpstr>Falta de derechos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2026-02-06T12:32:52Z</dcterms:created>
  <dcterms:modified xsi:type="dcterms:W3CDTF">2026-02-06T12:58:26Z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